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61" r:id="rId3"/>
    <p:sldId id="257" r:id="rId4"/>
    <p:sldId id="258" r:id="rId5"/>
    <p:sldId id="263" r:id="rId6"/>
    <p:sldId id="259" r:id="rId7"/>
    <p:sldId id="262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10/15/25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649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10/15/25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80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10/15/25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0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10/15/25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232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10/15/25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425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10/15/25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603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10/15/25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323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10/15/25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780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10/15/25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70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10/15/25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891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10/15/25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88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10/15/25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413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E5473D2-DD46-DFAF-84EC-264D6CE58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1C7D85-7509-B5F7-A0B8-B8227F932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3394" y="1585762"/>
            <a:ext cx="3788767" cy="2811737"/>
          </a:xfrm>
        </p:spPr>
        <p:txBody>
          <a:bodyPr>
            <a:normAutofit fontScale="90000"/>
          </a:bodyPr>
          <a:lstStyle/>
          <a:p>
            <a:pPr algn="l"/>
            <a:r>
              <a:rPr lang="en-US" sz="4100"/>
              <a:t>Effects on the Fuel Efficiency of Popular Car Brands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63F52-EC5A-D862-617A-2FF6379816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3395" y="4524046"/>
            <a:ext cx="3614857" cy="13199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Tommy Heaton and Jesse </a:t>
            </a:r>
            <a:r>
              <a:rPr lang="en-US" dirty="0" err="1"/>
              <a:t>Krinetz</a:t>
            </a:r>
            <a:endParaRPr lang="en-US" dirty="0"/>
          </a:p>
        </p:txBody>
      </p:sp>
      <p:pic>
        <p:nvPicPr>
          <p:cNvPr id="4" name="Picture 3" descr="A dashboard of a car">
            <a:extLst>
              <a:ext uri="{FF2B5EF4-FFF2-40B4-BE49-F238E27FC236}">
                <a16:creationId xmlns:a16="http://schemas.microsoft.com/office/drawing/2014/main" id="{8333C2C6-95F4-9E23-A20B-717F309E40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95" r="18292" b="-1"/>
          <a:stretch/>
        </p:blipFill>
        <p:spPr>
          <a:xfrm>
            <a:off x="2" y="10"/>
            <a:ext cx="736775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18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2CC1E4F-F1F0-B945-BE50-C72A7103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2044E9-5211-3785-BE1B-B17C63C43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007" y="603501"/>
            <a:ext cx="4361693" cy="1527049"/>
          </a:xfrm>
        </p:spPr>
        <p:txBody>
          <a:bodyPr anchor="b">
            <a:normAutofit/>
          </a:bodyPr>
          <a:lstStyle/>
          <a:p>
            <a:r>
              <a:rPr lang="en-US"/>
              <a:t>Introduction</a:t>
            </a:r>
          </a:p>
        </p:txBody>
      </p:sp>
      <p:pic>
        <p:nvPicPr>
          <p:cNvPr id="5" name="Picture 4" descr="Large car parking lot from above">
            <a:extLst>
              <a:ext uri="{FF2B5EF4-FFF2-40B4-BE49-F238E27FC236}">
                <a16:creationId xmlns:a16="http://schemas.microsoft.com/office/drawing/2014/main" id="{F824B35F-BA86-97BA-1A72-F65E350E5C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27" r="34373"/>
          <a:stretch/>
        </p:blipFill>
        <p:spPr>
          <a:xfrm>
            <a:off x="1" y="10"/>
            <a:ext cx="637336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9FE81-94A9-7845-DA65-32C03FCD5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3007" y="2212846"/>
            <a:ext cx="4361693" cy="409651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/>
              <a:t>Fuel efficiency is a driving factor when shopping for a vehicle.</a:t>
            </a:r>
          </a:p>
          <a:p>
            <a:r>
              <a:rPr lang="en-US" sz="1800"/>
              <a:t>Our project aims to compare multiple variables to see which ones most influence a vehicle's fuel efficiency, specifically while driving on the highway.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781000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92CC1E4F-F1F0-B945-BE50-C72A7103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5915CD-BA8D-1FEF-85B8-A5AFEA077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016" y="412375"/>
            <a:ext cx="4361689" cy="597587"/>
          </a:xfrm>
        </p:spPr>
        <p:txBody>
          <a:bodyPr anchor="b">
            <a:normAutofit/>
          </a:bodyPr>
          <a:lstStyle/>
          <a:p>
            <a:r>
              <a:rPr lang="en-US"/>
              <a:t>MPG Data Set</a:t>
            </a:r>
          </a:p>
        </p:txBody>
      </p:sp>
      <p:pic>
        <p:nvPicPr>
          <p:cNvPr id="7" name="Picture 6" descr="Shiny engine parts">
            <a:extLst>
              <a:ext uri="{FF2B5EF4-FFF2-40B4-BE49-F238E27FC236}">
                <a16:creationId xmlns:a16="http://schemas.microsoft.com/office/drawing/2014/main" id="{CD0E754D-35B7-EBDA-8D06-E44F987CDF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42" r="30558"/>
          <a:stretch/>
        </p:blipFill>
        <p:spPr>
          <a:xfrm>
            <a:off x="1" y="10"/>
            <a:ext cx="637336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AA27A-9E74-A524-7BE7-BEDC1467F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1840" y="1380744"/>
            <a:ext cx="4361688" cy="409651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10000"/>
              </a:lnSpc>
            </a:pPr>
            <a:r>
              <a:rPr lang="en-US" b="0" i="0">
                <a:effectLst/>
                <a:cs typeface="Times New Roman"/>
              </a:rPr>
              <a:t>Response Variable</a:t>
            </a:r>
          </a:p>
          <a:p>
            <a:pPr lvl="1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2000"/>
              <a:t>Highway </a:t>
            </a:r>
            <a:r>
              <a:rPr lang="en-US" sz="2000" b="0" i="0">
                <a:effectLst/>
              </a:rPr>
              <a:t>fuel economy in terms of miles per gallon – (</a:t>
            </a:r>
            <a:r>
              <a:rPr lang="en-US" sz="2000" b="0" i="0" err="1">
                <a:effectLst/>
              </a:rPr>
              <a:t>hwy</a:t>
            </a:r>
            <a:r>
              <a:rPr lang="en-US" sz="2000" b="0" i="0">
                <a:effectLst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b="0" i="0">
                <a:effectLst/>
                <a:cs typeface="Times New Roman"/>
              </a:rPr>
              <a:t>explanatory variables</a:t>
            </a:r>
          </a:p>
          <a:p>
            <a:pPr lvl="1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2000">
                <a:cs typeface="Times New Roman"/>
              </a:rPr>
              <a:t>E</a:t>
            </a:r>
            <a:r>
              <a:rPr lang="en-US" sz="2000" b="0" i="0">
                <a:effectLst/>
                <a:cs typeface="Times New Roman"/>
              </a:rPr>
              <a:t>ngine displacement -(</a:t>
            </a:r>
            <a:r>
              <a:rPr lang="en-US" sz="2000" b="0" i="0" err="1">
                <a:effectLst/>
                <a:cs typeface="Times New Roman"/>
              </a:rPr>
              <a:t>displ</a:t>
            </a:r>
            <a:r>
              <a:rPr lang="en-US" sz="2000">
                <a:cs typeface="Times New Roman"/>
              </a:rPr>
              <a:t>)</a:t>
            </a:r>
            <a:endParaRPr lang="en-US" sz="2000"/>
          </a:p>
          <a:p>
            <a:pPr lvl="1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2000" b="0" i="0">
                <a:effectLst/>
              </a:rPr>
              <a:t>The count of cylinders - (</a:t>
            </a:r>
            <a:r>
              <a:rPr lang="en-US" sz="2000" b="0" i="0" err="1">
                <a:effectLst/>
              </a:rPr>
              <a:t>cyl</a:t>
            </a:r>
            <a:r>
              <a:rPr lang="en-US" sz="2000" b="0" i="0">
                <a:effectLst/>
              </a:rPr>
              <a:t>)</a:t>
            </a:r>
            <a:endParaRPr lang="en-US" sz="2000" b="0" i="0">
              <a:effectLst/>
              <a:cs typeface="Times New Roman"/>
            </a:endParaRPr>
          </a:p>
          <a:p>
            <a:pPr lvl="1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2000">
                <a:cs typeface="Times New Roman"/>
              </a:rPr>
              <a:t>V</a:t>
            </a:r>
            <a:r>
              <a:rPr lang="en-US" sz="2000" b="0" i="0">
                <a:effectLst/>
                <a:cs typeface="Times New Roman"/>
              </a:rPr>
              <a:t>ehicle class - (class)</a:t>
            </a:r>
          </a:p>
          <a:p>
            <a:pPr lvl="1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2000">
                <a:cs typeface="Times New Roman"/>
              </a:rPr>
              <a:t>D</a:t>
            </a:r>
            <a:r>
              <a:rPr lang="en-US" sz="2000" b="0" i="0">
                <a:effectLst/>
                <a:cs typeface="Times New Roman"/>
              </a:rPr>
              <a:t>rive type- (</a:t>
            </a:r>
            <a:r>
              <a:rPr lang="en-US" sz="2000" b="0" i="0" err="1">
                <a:effectLst/>
                <a:cs typeface="Times New Roman"/>
              </a:rPr>
              <a:t>drv</a:t>
            </a:r>
            <a:r>
              <a:rPr lang="en-US" sz="2000" b="0" i="0">
                <a:effectLst/>
                <a:cs typeface="Times New Roman"/>
              </a:rPr>
              <a:t>), </a:t>
            </a:r>
          </a:p>
          <a:p>
            <a:pPr lvl="1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sz="2000"/>
              <a:t>F</a:t>
            </a:r>
            <a:r>
              <a:rPr lang="en-US" sz="2000" b="0" i="0">
                <a:effectLst/>
              </a:rPr>
              <a:t>uel type - (</a:t>
            </a:r>
            <a:r>
              <a:rPr lang="en-US" sz="2000" b="0" i="0" err="1">
                <a:effectLst/>
              </a:rPr>
              <a:t>fl</a:t>
            </a:r>
            <a:r>
              <a:rPr lang="en-US" sz="2000"/>
              <a:t>)</a:t>
            </a:r>
            <a:endParaRPr lang="en-US" sz="2000" b="0" i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8255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Rectangle 2082">
            <a:extLst>
              <a:ext uri="{FF2B5EF4-FFF2-40B4-BE49-F238E27FC236}">
                <a16:creationId xmlns:a16="http://schemas.microsoft.com/office/drawing/2014/main" id="{0C66134D-919A-854B-1E90-30A7FCF9C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4974B7-BCCC-C7A3-6839-1482368AC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95" y="204670"/>
            <a:ext cx="3869294" cy="9517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Diagnostics</a:t>
            </a:r>
          </a:p>
        </p:txBody>
      </p:sp>
      <p:pic>
        <p:nvPicPr>
          <p:cNvPr id="15" name="Picture 14" descr="A graph of a line with dots and lines&#10;&#10;AI-generated content may be incorrect.">
            <a:extLst>
              <a:ext uri="{FF2B5EF4-FFF2-40B4-BE49-F238E27FC236}">
                <a16:creationId xmlns:a16="http://schemas.microsoft.com/office/drawing/2014/main" id="{BA4E8A13-1789-90AB-67B9-0F5099796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07" y="1156448"/>
            <a:ext cx="3519493" cy="2164486"/>
          </a:xfrm>
          <a:prstGeom prst="rect">
            <a:avLst/>
          </a:prstGeom>
        </p:spPr>
      </p:pic>
      <p:pic>
        <p:nvPicPr>
          <p:cNvPr id="13" name="Picture 12" descr="A graph of numbers and dots&#10;&#10;AI-generated content may be incorrect.">
            <a:extLst>
              <a:ext uri="{FF2B5EF4-FFF2-40B4-BE49-F238E27FC236}">
                <a16:creationId xmlns:a16="http://schemas.microsoft.com/office/drawing/2014/main" id="{38D79CD9-5291-07BF-3CED-94A41709E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458" y="1166145"/>
            <a:ext cx="3473832" cy="2145091"/>
          </a:xfrm>
          <a:prstGeom prst="rect">
            <a:avLst/>
          </a:prstGeom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CC1C6AAC-36C1-7627-5A72-19C4185CE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9458" y="3429000"/>
            <a:ext cx="3645390" cy="291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9292DDF7-687C-1D3D-4EFA-F96009482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27679" y="3429000"/>
            <a:ext cx="3645390" cy="291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EEE4BB91-DEBE-86F6-26F8-CAE1F5C44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203" y="780534"/>
            <a:ext cx="3645390" cy="291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D1E54B1-BC61-806D-A2B9-99A7A5E8B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394406"/>
              </p:ext>
            </p:extLst>
          </p:nvPr>
        </p:nvGraphicFramePr>
        <p:xfrm>
          <a:off x="8700980" y="3932608"/>
          <a:ext cx="2291836" cy="201079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45918">
                  <a:extLst>
                    <a:ext uri="{9D8B030D-6E8A-4147-A177-3AD203B41FA5}">
                      <a16:colId xmlns:a16="http://schemas.microsoft.com/office/drawing/2014/main" val="3271373276"/>
                    </a:ext>
                  </a:extLst>
                </a:gridCol>
                <a:gridCol w="1145918">
                  <a:extLst>
                    <a:ext uri="{9D8B030D-6E8A-4147-A177-3AD203B41FA5}">
                      <a16:colId xmlns:a16="http://schemas.microsoft.com/office/drawing/2014/main" val="1375586392"/>
                    </a:ext>
                  </a:extLst>
                </a:gridCol>
              </a:tblGrid>
              <a:tr h="402159">
                <a:tc>
                  <a:txBody>
                    <a:bodyPr/>
                    <a:lstStyle/>
                    <a:p>
                      <a:r>
                        <a:rPr lang="en-US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VIF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590435"/>
                  </a:ext>
                </a:extLst>
              </a:tr>
              <a:tr h="402159">
                <a:tc>
                  <a:txBody>
                    <a:bodyPr/>
                    <a:lstStyle/>
                    <a:p>
                      <a:r>
                        <a:rPr lang="en-US"/>
                        <a:t>Displ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3.0839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311430"/>
                  </a:ext>
                </a:extLst>
              </a:tr>
              <a:tr h="402159">
                <a:tc>
                  <a:txBody>
                    <a:bodyPr/>
                    <a:lstStyle/>
                    <a:p>
                      <a:r>
                        <a:rPr lang="en-US"/>
                        <a:t>Cyl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2.7670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588854"/>
                  </a:ext>
                </a:extLst>
              </a:tr>
              <a:tr h="402159">
                <a:tc>
                  <a:txBody>
                    <a:bodyPr/>
                    <a:lstStyle/>
                    <a:p>
                      <a:r>
                        <a:rPr lang="en-US"/>
                        <a:t>Drv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1.1910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795859"/>
                  </a:ext>
                </a:extLst>
              </a:tr>
              <a:tr h="402159">
                <a:tc>
                  <a:txBody>
                    <a:bodyPr/>
                    <a:lstStyle/>
                    <a:p>
                      <a:r>
                        <a:rPr lang="en-US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1.0134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261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2559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Rectangle 3088">
            <a:extLst>
              <a:ext uri="{FF2B5EF4-FFF2-40B4-BE49-F238E27FC236}">
                <a16:creationId xmlns:a16="http://schemas.microsoft.com/office/drawing/2014/main" id="{7BBE38AE-0361-E83E-6D6B-123770765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06F85F-A861-1C15-64A5-76DD761E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63452"/>
            <a:ext cx="6941736" cy="11786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Analysis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B9273545-8577-E296-0797-76E8ACF30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3" b="2"/>
          <a:stretch/>
        </p:blipFill>
        <p:spPr bwMode="auto">
          <a:xfrm>
            <a:off x="20" y="1949615"/>
            <a:ext cx="6068568" cy="490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2EFE5C2-977D-6CF7-A2A2-AEDD2C236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2" b="2"/>
          <a:stretch/>
        </p:blipFill>
        <p:spPr bwMode="auto">
          <a:xfrm>
            <a:off x="6123356" y="1949615"/>
            <a:ext cx="6068588" cy="490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53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5EB82C-6F02-D333-1C18-F0EF5421E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751" y="369460"/>
            <a:ext cx="4621553" cy="745463"/>
          </a:xfrm>
        </p:spPr>
        <p:txBody>
          <a:bodyPr anchor="b">
            <a:normAutofit/>
          </a:bodyPr>
          <a:lstStyle/>
          <a:p>
            <a:r>
              <a:rPr lang="en-US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69D55-0C56-8947-CF21-CC1199A9E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751" y="1213306"/>
            <a:ext cx="4972073" cy="4431387"/>
          </a:xfrm>
        </p:spPr>
        <p:txBody>
          <a:bodyPr vert="horz" lIns="91440" tIns="45720" rIns="91440" bIns="45720" rtlCol="0" anchor="t">
            <a:normAutofit fontScale="40000" lnSpcReduction="20000"/>
          </a:bodyPr>
          <a:lstStyle/>
          <a:p>
            <a:pPr>
              <a:lnSpc>
                <a:spcPct val="110000"/>
              </a:lnSpc>
            </a:pPr>
            <a:r>
              <a:rPr lang="en-US" sz="5000" dirty="0"/>
              <a:t>Hypothesis Test</a:t>
            </a:r>
          </a:p>
          <a:p>
            <a:pPr lvl="1">
              <a:lnSpc>
                <a:spcPct val="110000"/>
              </a:lnSpc>
              <a:buFont typeface="Courier New" panose="020B0604020202020204" pitchFamily="34" charset="0"/>
              <a:buChar char="o"/>
            </a:pPr>
            <a:r>
              <a:rPr lang="en-US" sz="5000" b="1" dirty="0"/>
              <a:t>H</a:t>
            </a:r>
            <a:r>
              <a:rPr lang="en-US" sz="5000" b="1" baseline="-25000" dirty="0"/>
              <a:t>o</a:t>
            </a:r>
            <a:r>
              <a:rPr lang="en-US" sz="5000" dirty="0"/>
              <a:t>: B</a:t>
            </a:r>
            <a:r>
              <a:rPr lang="en-US" sz="5000" baseline="-25000" dirty="0"/>
              <a:t>1 </a:t>
            </a:r>
            <a:r>
              <a:rPr lang="en-US" sz="5000" dirty="0"/>
              <a:t>= B</a:t>
            </a:r>
            <a:r>
              <a:rPr lang="en-US" sz="5000" baseline="-25000" dirty="0"/>
              <a:t>2 </a:t>
            </a:r>
            <a:r>
              <a:rPr lang="en-US" sz="5000" dirty="0"/>
              <a:t>= B</a:t>
            </a:r>
            <a:r>
              <a:rPr lang="en-US" sz="5000" baseline="-25000" dirty="0"/>
              <a:t>3</a:t>
            </a:r>
            <a:r>
              <a:rPr lang="en-US" sz="5000" dirty="0"/>
              <a:t>= B</a:t>
            </a:r>
            <a:r>
              <a:rPr lang="en-US" sz="5000" baseline="-25000" dirty="0"/>
              <a:t>4 </a:t>
            </a:r>
            <a:r>
              <a:rPr lang="en-US" sz="5000" dirty="0"/>
              <a:t>=B </a:t>
            </a:r>
            <a:r>
              <a:rPr lang="en-US" sz="5000" baseline="-25000" dirty="0"/>
              <a:t>5 </a:t>
            </a:r>
            <a:r>
              <a:rPr lang="en-US" sz="5000" dirty="0"/>
              <a:t>= 0</a:t>
            </a:r>
          </a:p>
          <a:p>
            <a:pPr lvl="1">
              <a:lnSpc>
                <a:spcPct val="110000"/>
              </a:lnSpc>
              <a:buFont typeface="Courier New" panose="020B0604020202020204" pitchFamily="34" charset="0"/>
              <a:buChar char="o"/>
            </a:pPr>
            <a:r>
              <a:rPr lang="en-US" sz="5000" b="1" dirty="0"/>
              <a:t>H</a:t>
            </a:r>
            <a:r>
              <a:rPr lang="en-US" sz="5000" b="1" baseline="-25000" dirty="0"/>
              <a:t>a</a:t>
            </a:r>
            <a:r>
              <a:rPr lang="en-US" sz="5000" dirty="0"/>
              <a:t>: At least one </a:t>
            </a:r>
            <a:r>
              <a:rPr lang="en-US" sz="5000" dirty="0" err="1"/>
              <a:t>B</a:t>
            </a:r>
            <a:r>
              <a:rPr lang="en-US" sz="5000" baseline="-25000" dirty="0" err="1"/>
              <a:t>j</a:t>
            </a:r>
            <a:r>
              <a:rPr lang="en-US" sz="5000" baseline="-25000" dirty="0"/>
              <a:t> </a:t>
            </a:r>
            <a:r>
              <a:rPr lang="en-US" sz="5000" dirty="0"/>
              <a:t>≠ 0</a:t>
            </a:r>
          </a:p>
          <a:p>
            <a:pPr>
              <a:lnSpc>
                <a:spcPct val="110000"/>
              </a:lnSpc>
            </a:pPr>
            <a:endParaRPr lang="en-US" sz="5000" dirty="0"/>
          </a:p>
          <a:p>
            <a:pPr>
              <a:lnSpc>
                <a:spcPct val="110000"/>
              </a:lnSpc>
            </a:pPr>
            <a:r>
              <a:rPr lang="en-US" sz="5000" dirty="0"/>
              <a:t>Interpretation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5000" dirty="0"/>
              <a:t>Since the model p-value 2.2e-16 &lt; 0.05 we reject the null hypotheses. There is evident that a</a:t>
            </a:r>
            <a:r>
              <a:rPr lang="en-US" sz="5000" b="0" dirty="0">
                <a:effectLst/>
              </a:rPr>
              <a:t>t least one predictor in the model significantly explains the variation in highway fuel efficiency</a:t>
            </a:r>
            <a:endParaRPr lang="en-US" sz="5000" dirty="0">
              <a:ea typeface="+mn-lt"/>
              <a:cs typeface="+mn-lt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5000" dirty="0">
                <a:ea typeface="+mn-lt"/>
                <a:cs typeface="+mn-lt"/>
              </a:rPr>
              <a:t>R-Squared Value: 0.7671</a:t>
            </a:r>
            <a:endParaRPr lang="en-US" sz="2000" dirty="0">
              <a:latin typeface="Monaco"/>
              <a:ea typeface="+mn-lt"/>
              <a:cs typeface="+mn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5BF9F53-D701-5EEC-A6AC-817378657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151031"/>
              </p:ext>
            </p:extLst>
          </p:nvPr>
        </p:nvGraphicFramePr>
        <p:xfrm>
          <a:off x="5747167" y="1114923"/>
          <a:ext cx="5725970" cy="4628154"/>
        </p:xfrm>
        <a:graphic>
          <a:graphicData uri="http://schemas.openxmlformats.org/drawingml/2006/table">
            <a:tbl>
              <a:tblPr firstRow="1" bandRow="1">
                <a:noFill/>
                <a:tableStyleId>{073A0DAA-6AF3-43AB-8588-CEC1D06C72B9}</a:tableStyleId>
              </a:tblPr>
              <a:tblGrid>
                <a:gridCol w="1579726">
                  <a:extLst>
                    <a:ext uri="{9D8B030D-6E8A-4147-A177-3AD203B41FA5}">
                      <a16:colId xmlns:a16="http://schemas.microsoft.com/office/drawing/2014/main" val="1740952384"/>
                    </a:ext>
                  </a:extLst>
                </a:gridCol>
                <a:gridCol w="1182194">
                  <a:extLst>
                    <a:ext uri="{9D8B030D-6E8A-4147-A177-3AD203B41FA5}">
                      <a16:colId xmlns:a16="http://schemas.microsoft.com/office/drawing/2014/main" val="3307012309"/>
                    </a:ext>
                  </a:extLst>
                </a:gridCol>
                <a:gridCol w="1401470">
                  <a:extLst>
                    <a:ext uri="{9D8B030D-6E8A-4147-A177-3AD203B41FA5}">
                      <a16:colId xmlns:a16="http://schemas.microsoft.com/office/drawing/2014/main" val="1503344090"/>
                    </a:ext>
                  </a:extLst>
                </a:gridCol>
                <a:gridCol w="1562580">
                  <a:extLst>
                    <a:ext uri="{9D8B030D-6E8A-4147-A177-3AD203B41FA5}">
                      <a16:colId xmlns:a16="http://schemas.microsoft.com/office/drawing/2014/main" val="4225024848"/>
                    </a:ext>
                  </a:extLst>
                </a:gridCol>
              </a:tblGrid>
              <a:tr h="662290">
                <a:tc>
                  <a:txBody>
                    <a:bodyPr/>
                    <a:lstStyle/>
                    <a:p>
                      <a:r>
                        <a:rPr lang="en-US" sz="20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Variable</a:t>
                      </a:r>
                    </a:p>
                  </a:txBody>
                  <a:tcPr marL="261160" marR="156696" marT="156696" marB="15669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61160" marR="156696" marT="156696" marB="15669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P-Value</a:t>
                      </a:r>
                    </a:p>
                  </a:txBody>
                  <a:tcPr marL="261160" marR="156696" marT="156696" marB="15669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Result</a:t>
                      </a:r>
                    </a:p>
                  </a:txBody>
                  <a:tcPr marL="261160" marR="156696" marT="156696" marB="15669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9900174"/>
                  </a:ext>
                </a:extLst>
              </a:tr>
              <a:tr h="566552"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Intercept</a:t>
                      </a:r>
                    </a:p>
                  </a:txBody>
                  <a:tcPr marL="261160" marR="135804" marT="135804" marB="13580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61160" marR="135804" marT="135804" marB="13580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0.00367</a:t>
                      </a:r>
                    </a:p>
                  </a:txBody>
                  <a:tcPr marL="261160" marR="135804" marT="135804" marB="13580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Significant</a:t>
                      </a:r>
                    </a:p>
                  </a:txBody>
                  <a:tcPr marL="261160" marR="135804" marT="135804" marB="13580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209868"/>
                  </a:ext>
                </a:extLst>
              </a:tr>
              <a:tr h="566552"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displ</a:t>
                      </a:r>
                    </a:p>
                  </a:txBody>
                  <a:tcPr marL="261160" marR="135804" marT="135804" marB="13580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61160" marR="135804" marT="135804" marB="13580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0.00503</a:t>
                      </a:r>
                    </a:p>
                  </a:txBody>
                  <a:tcPr marL="261160" marR="135804" marT="135804" marB="13580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Significant</a:t>
                      </a:r>
                    </a:p>
                  </a:txBody>
                  <a:tcPr marL="261160" marR="135804" marT="135804" marB="13580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488800"/>
                  </a:ext>
                </a:extLst>
              </a:tr>
              <a:tr h="566552"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cyl</a:t>
                      </a:r>
                    </a:p>
                  </a:txBody>
                  <a:tcPr marL="261160" marR="135804" marT="135804" marB="13580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61160" marR="135804" marT="135804" marB="13580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2.77e-05</a:t>
                      </a:r>
                    </a:p>
                  </a:txBody>
                  <a:tcPr marL="261160" marR="135804" marT="135804" marB="13580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Significant</a:t>
                      </a:r>
                    </a:p>
                  </a:txBody>
                  <a:tcPr marL="261160" marR="135804" marT="135804" marB="13580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132929"/>
                  </a:ext>
                </a:extLst>
              </a:tr>
              <a:tr h="566552"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drvf</a:t>
                      </a:r>
                      <a:endParaRPr lang="en-US" sz="1700" cap="none" spc="0" err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61160" marR="135804" marT="135804" marB="13580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61160" marR="135804" marT="135804" marB="13580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&lt; 2e-16</a:t>
                      </a:r>
                    </a:p>
                  </a:txBody>
                  <a:tcPr marL="261160" marR="135804" marT="135804" marB="13580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Significant</a:t>
                      </a:r>
                    </a:p>
                  </a:txBody>
                  <a:tcPr marL="261160" marR="135804" marT="135804" marB="13580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511700"/>
                  </a:ext>
                </a:extLst>
              </a:tr>
              <a:tr h="566552"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drvr</a:t>
                      </a:r>
                    </a:p>
                  </a:txBody>
                  <a:tcPr marL="261160" marR="135804" marT="135804" marB="13580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61160" marR="135804" marT="135804" marB="13580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1.36e-11</a:t>
                      </a:r>
                    </a:p>
                  </a:txBody>
                  <a:tcPr marL="261160" marR="135804" marT="135804" marB="13580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Significant</a:t>
                      </a:r>
                    </a:p>
                  </a:txBody>
                  <a:tcPr marL="261160" marR="135804" marT="135804" marB="13580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834588"/>
                  </a:ext>
                </a:extLst>
              </a:tr>
              <a:tr h="566552"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year</a:t>
                      </a:r>
                    </a:p>
                  </a:txBody>
                  <a:tcPr marL="261160" marR="135804" marT="135804" marB="13580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61160" marR="135804" marT="135804" marB="13580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0.00104</a:t>
                      </a:r>
                    </a:p>
                  </a:txBody>
                  <a:tcPr marL="261160" marR="135804" marT="135804" marB="13580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Significant</a:t>
                      </a:r>
                    </a:p>
                  </a:txBody>
                  <a:tcPr marL="261160" marR="135804" marT="135804" marB="13580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179117"/>
                  </a:ext>
                </a:extLst>
              </a:tr>
              <a:tr h="566552"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Model</a:t>
                      </a:r>
                    </a:p>
                  </a:txBody>
                  <a:tcPr marL="261160" marR="135804" marT="135804" marB="13580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61160" marR="135804" marT="135804" marB="13580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2.2e-16</a:t>
                      </a:r>
                    </a:p>
                  </a:txBody>
                  <a:tcPr marL="261160" marR="135804" marT="135804" marB="13580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Significant</a:t>
                      </a:r>
                    </a:p>
                  </a:txBody>
                  <a:tcPr marL="261160" marR="135804" marT="135804" marB="13580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840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144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DA9942F-A18C-9E9D-BF08-9291C54E1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6DC65-4224-6BB3-67ED-423C9C6B2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809" y="353681"/>
            <a:ext cx="6572382" cy="9743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100"/>
              <a:t>Confidence Intervals</a:t>
            </a:r>
            <a:br>
              <a:rPr lang="en-US" sz="3100"/>
            </a:br>
            <a:endParaRPr lang="en-US" sz="3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1F9AF-5FB6-3ECB-E250-EF6F41A91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9809" y="5853241"/>
            <a:ext cx="6572382" cy="5580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/>
              <a:t> 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1D9971-4B4E-771C-B113-57B302F853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550556"/>
              </p:ext>
            </p:extLst>
          </p:nvPr>
        </p:nvGraphicFramePr>
        <p:xfrm>
          <a:off x="2975113" y="1429352"/>
          <a:ext cx="6235904" cy="4333208"/>
        </p:xfrm>
        <a:graphic>
          <a:graphicData uri="http://schemas.openxmlformats.org/drawingml/2006/table">
            <a:tbl>
              <a:tblPr firstRow="1" bandRow="1">
                <a:noFill/>
                <a:tableStyleId>{073A0DAA-6AF3-43AB-8588-CEC1D06C72B9}</a:tableStyleId>
              </a:tblPr>
              <a:tblGrid>
                <a:gridCol w="1691519">
                  <a:extLst>
                    <a:ext uri="{9D8B030D-6E8A-4147-A177-3AD203B41FA5}">
                      <a16:colId xmlns:a16="http://schemas.microsoft.com/office/drawing/2014/main" val="1740952384"/>
                    </a:ext>
                  </a:extLst>
                </a:gridCol>
                <a:gridCol w="1258965">
                  <a:extLst>
                    <a:ext uri="{9D8B030D-6E8A-4147-A177-3AD203B41FA5}">
                      <a16:colId xmlns:a16="http://schemas.microsoft.com/office/drawing/2014/main" val="3307012309"/>
                    </a:ext>
                  </a:extLst>
                </a:gridCol>
                <a:gridCol w="1599515">
                  <a:extLst>
                    <a:ext uri="{9D8B030D-6E8A-4147-A177-3AD203B41FA5}">
                      <a16:colId xmlns:a16="http://schemas.microsoft.com/office/drawing/2014/main" val="1503344090"/>
                    </a:ext>
                  </a:extLst>
                </a:gridCol>
                <a:gridCol w="1685905">
                  <a:extLst>
                    <a:ext uri="{9D8B030D-6E8A-4147-A177-3AD203B41FA5}">
                      <a16:colId xmlns:a16="http://schemas.microsoft.com/office/drawing/2014/main" val="4225024848"/>
                    </a:ext>
                  </a:extLst>
                </a:gridCol>
              </a:tblGrid>
              <a:tr h="698670">
                <a:tc>
                  <a:txBody>
                    <a:bodyPr/>
                    <a:lstStyle/>
                    <a:p>
                      <a:r>
                        <a:rPr lang="en-US" sz="21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Variable</a:t>
                      </a:r>
                    </a:p>
                  </a:txBody>
                  <a:tcPr marL="278671" marR="167202" marT="167202" marB="16720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1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78671" marR="167202" marT="167202" marB="16720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2.5%</a:t>
                      </a:r>
                    </a:p>
                  </a:txBody>
                  <a:tcPr marL="278671" marR="167202" marT="167202" marB="16720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97.5%</a:t>
                      </a:r>
                    </a:p>
                  </a:txBody>
                  <a:tcPr marL="278671" marR="167202" marT="167202" marB="16720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9900174"/>
                  </a:ext>
                </a:extLst>
              </a:tr>
              <a:tr h="605299">
                <a:tc>
                  <a:txBody>
                    <a:bodyPr/>
                    <a:lstStyle/>
                    <a:p>
                      <a:r>
                        <a:rPr lang="en-US" sz="18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displ</a:t>
                      </a:r>
                    </a:p>
                  </a:txBody>
                  <a:tcPr marL="278671" marR="144910" marT="144910" marB="1449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cap="none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78671" marR="144910" marT="144910" marB="1449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latin typeface="Monaco"/>
                        </a:rPr>
                        <a:t>-2.1817011</a:t>
                      </a:r>
                      <a:endParaRPr lang="en-US" sz="18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78671" marR="144910" marT="144910" marB="1449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latin typeface="Monaco"/>
                        </a:rPr>
                        <a:t>-0.391591</a:t>
                      </a:r>
                      <a:endParaRPr lang="en-US" sz="18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78671" marR="144910" marT="144910" marB="1449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488800"/>
                  </a:ext>
                </a:extLst>
              </a:tr>
              <a:tr h="605299">
                <a:tc>
                  <a:txBody>
                    <a:bodyPr/>
                    <a:lstStyle/>
                    <a:p>
                      <a:r>
                        <a:rPr lang="en-US" sz="18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cyl</a:t>
                      </a:r>
                    </a:p>
                  </a:txBody>
                  <a:tcPr marL="278671" marR="144910" marT="144910" marB="1449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78671" marR="144910" marT="144910" marB="1449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latin typeface="Monaco"/>
                        </a:rPr>
                        <a:t>-2.041782</a:t>
                      </a:r>
                      <a:endParaRPr lang="en-US" sz="18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78671" marR="144910" marT="144910" marB="1449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latin typeface="Monaco"/>
                        </a:rPr>
                        <a:t>-0.7540999</a:t>
                      </a:r>
                      <a:endParaRPr lang="en-US" sz="18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78671" marR="144910" marT="144910" marB="1449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132929"/>
                  </a:ext>
                </a:extLst>
              </a:tr>
              <a:tr h="605299">
                <a:tc>
                  <a:txBody>
                    <a:bodyPr/>
                    <a:lstStyle/>
                    <a:p>
                      <a:r>
                        <a:rPr lang="en-US" sz="18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drvf</a:t>
                      </a:r>
                      <a:endParaRPr lang="en-US" sz="1800" cap="none" spc="0" err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78671" marR="144910" marT="144910" marB="1449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78671" marR="144910" marT="144910" marB="1449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latin typeface="Monaco"/>
                        </a:rPr>
                        <a:t>3.9869941</a:t>
                      </a:r>
                      <a:endParaRPr lang="en-US" sz="18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78671" marR="144910" marT="144910" marB="1449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latin typeface="Monaco"/>
                        </a:rPr>
                        <a:t>5.968784</a:t>
                      </a:r>
                      <a:endParaRPr lang="en-US" sz="18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78671" marR="144910" marT="144910" marB="1449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511700"/>
                  </a:ext>
                </a:extLst>
              </a:tr>
              <a:tr h="605299">
                <a:tc>
                  <a:txBody>
                    <a:bodyPr/>
                    <a:lstStyle/>
                    <a:p>
                      <a:r>
                        <a:rPr lang="en-US" sz="18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drvr</a:t>
                      </a:r>
                    </a:p>
                  </a:txBody>
                  <a:tcPr marL="278671" marR="144910" marT="144910" marB="1449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78671" marR="144910" marT="144910" marB="1449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latin typeface="Monaco"/>
                        </a:rPr>
                        <a:t>3.5917695</a:t>
                      </a:r>
                      <a:endParaRPr lang="en-US" sz="18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78671" marR="144910" marT="144910" marB="1449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5.6785</a:t>
                      </a:r>
                    </a:p>
                  </a:txBody>
                  <a:tcPr marL="278671" marR="144910" marT="144910" marB="1449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834588"/>
                  </a:ext>
                </a:extLst>
              </a:tr>
              <a:tr h="605299">
                <a:tc>
                  <a:txBody>
                    <a:bodyPr/>
                    <a:lstStyle/>
                    <a:p>
                      <a:r>
                        <a:rPr lang="en-US" sz="18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year</a:t>
                      </a:r>
                    </a:p>
                  </a:txBody>
                  <a:tcPr marL="278671" marR="144910" marT="144910" marB="1449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78671" marR="144910" marT="144910" marB="1449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latin typeface="Monaco"/>
                        </a:rPr>
                        <a:t>0.05782072</a:t>
                      </a:r>
                      <a:endParaRPr lang="en-US" sz="18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78671" marR="144910" marT="144910" marB="1449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Monaco"/>
                        </a:rPr>
                        <a:t>0.2263533</a:t>
                      </a:r>
                      <a:endParaRPr lang="en-US" sz="1800" cap="none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78671" marR="144910" marT="144910" marB="14491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179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3953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3834B6-7B22-DCED-2F95-ECF8F7CE2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534" y="603504"/>
            <a:ext cx="5916169" cy="1527048"/>
          </a:xfrm>
        </p:spPr>
        <p:txBody>
          <a:bodyPr anchor="b">
            <a:normAutofit/>
          </a:bodyPr>
          <a:lstStyle/>
          <a:p>
            <a:r>
              <a:rPr lang="en-US"/>
              <a:t>Conclusion</a:t>
            </a:r>
          </a:p>
        </p:txBody>
      </p:sp>
      <p:pic>
        <p:nvPicPr>
          <p:cNvPr id="4" name="Picture 3" descr="A traffic jam on a highway&#10;&#10;AI-generated content may be incorrect.">
            <a:extLst>
              <a:ext uri="{FF2B5EF4-FFF2-40B4-BE49-F238E27FC236}">
                <a16:creationId xmlns:a16="http://schemas.microsoft.com/office/drawing/2014/main" id="{B5C19C49-F44C-F15E-9AE0-DAEEAAF0A1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753" r="29453" b="-1"/>
          <a:stretch/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A81FC-9B0E-B251-B56D-ADF98EF38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8533" y="2214282"/>
            <a:ext cx="5916169" cy="409507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800"/>
              <a:t>Our results demonstrate that highway fuel efficiency is most affected by the number of cylinders in a vehicle and an engines displacement.</a:t>
            </a:r>
          </a:p>
          <a:p>
            <a:pPr lvl="1">
              <a:lnSpc>
                <a:spcPct val="110000"/>
              </a:lnSpc>
            </a:pPr>
            <a:r>
              <a:rPr lang="en-US"/>
              <a:t>More cylinders = lower fuel efficiency</a:t>
            </a:r>
          </a:p>
          <a:p>
            <a:pPr lvl="1">
              <a:lnSpc>
                <a:spcPct val="110000"/>
              </a:lnSpc>
            </a:pPr>
            <a:r>
              <a:rPr lang="en-US"/>
              <a:t>Greater engine displacement = lower fuel efficiency</a:t>
            </a:r>
          </a:p>
          <a:p>
            <a:pPr marL="228600" lvl="1" indent="0">
              <a:lnSpc>
                <a:spcPct val="110000"/>
              </a:lnSpc>
              <a:buNone/>
            </a:pPr>
            <a:endParaRPr lang="en-US"/>
          </a:p>
          <a:p>
            <a:pPr marL="228600" lvl="1" indent="0">
              <a:lnSpc>
                <a:spcPct val="110000"/>
              </a:lnSpc>
              <a:buNone/>
            </a:pPr>
            <a:endParaRPr lang="en-US"/>
          </a:p>
          <a:p>
            <a:pPr marL="228600" lvl="1" indent="0">
              <a:lnSpc>
                <a:spcPct val="110000"/>
              </a:lnSpc>
              <a:buNone/>
            </a:pPr>
            <a:r>
              <a:rPr lang="en-US"/>
              <a:t>Now you know when looking for your next vehicle purchase, if highway fuel efficiency is a must, then search for cars with few cylinders and lower engine displacement, such as small compact cars.</a:t>
            </a:r>
          </a:p>
        </p:txBody>
      </p:sp>
    </p:spTree>
    <p:extLst>
      <p:ext uri="{BB962C8B-B14F-4D97-AF65-F5344CB8AC3E}">
        <p14:creationId xmlns:p14="http://schemas.microsoft.com/office/powerpoint/2010/main" val="1073598976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Metadata/LabelInfo.xml><?xml version="1.0" encoding="utf-8"?>
<clbl:labelList xmlns:clbl="http://schemas.microsoft.com/office/2020/mipLabelMetadata">
  <clbl:label id="{765a8de5-cf94-44f0-9caf-ae5bf8cfa366}" enabled="0" method="" siteId="{765a8de5-cf94-44f0-9caf-ae5bf8cfa366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304</Words>
  <Application>Microsoft Macintosh PowerPoint</Application>
  <PresentationFormat>Widescreen</PresentationFormat>
  <Paragraphs>85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Courier New</vt:lpstr>
      <vt:lpstr>Monaco</vt:lpstr>
      <vt:lpstr>Neue Haas Grotesk Text Pro</vt:lpstr>
      <vt:lpstr>VanillaVTI</vt:lpstr>
      <vt:lpstr>Effects on the Fuel Efficiency of Popular Car Brands</vt:lpstr>
      <vt:lpstr>Introduction</vt:lpstr>
      <vt:lpstr>MPG Data Set</vt:lpstr>
      <vt:lpstr>Diagnostics</vt:lpstr>
      <vt:lpstr>Analysis</vt:lpstr>
      <vt:lpstr>Results</vt:lpstr>
      <vt:lpstr>Confidence Intervals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Effects on the Fuel Efficiency of Popular Car Brands</dc:title>
  <dc:creator>Tommy Heaton</dc:creator>
  <cp:lastModifiedBy>Jesse Krinetz</cp:lastModifiedBy>
  <cp:revision>4</cp:revision>
  <dcterms:created xsi:type="dcterms:W3CDTF">2025-04-22T20:08:28Z</dcterms:created>
  <dcterms:modified xsi:type="dcterms:W3CDTF">2025-10-16T03:06:37Z</dcterms:modified>
</cp:coreProperties>
</file>